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5859"/>
  </p:normalViewPr>
  <p:slideViewPr>
    <p:cSldViewPr snapToGrid="0" snapToObjects="1">
      <p:cViewPr varScale="1">
        <p:scale>
          <a:sx n="112" d="100"/>
          <a:sy n="112" d="100"/>
        </p:scale>
        <p:origin x="3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0C93B-A835-03F9-79D3-110EF64A77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Assignment 3: Predicting Future Outcomes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67D4A2-23C1-64B2-8882-D97E4F38D1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Ben Parkinson</a:t>
            </a:r>
          </a:p>
        </p:txBody>
      </p:sp>
      <p:pic>
        <p:nvPicPr>
          <p:cNvPr id="1026" name="Picture 2" descr="Image result for LSE logo">
            <a:extLst>
              <a:ext uri="{FF2B5EF4-FFF2-40B4-BE49-F238E27FC236}">
                <a16:creationId xmlns:a16="http://schemas.microsoft.com/office/drawing/2014/main" id="{A35FFF3B-AE3E-9A7F-1E68-28A1E9668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569" y="111478"/>
            <a:ext cx="1511300" cy="151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7457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AEEC0-5CB5-9D60-3377-054375F02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4A94E-D9CD-2601-1136-4453D99AB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R and Python used for analysis</a:t>
            </a:r>
          </a:p>
          <a:p>
            <a:r>
              <a:rPr lang="en-US" dirty="0"/>
              <a:t>Sales data was found to be skewed to the right. There are outliers but the data has not been normalized for this analysis. </a:t>
            </a:r>
          </a:p>
          <a:p>
            <a:r>
              <a:rPr lang="en-US" dirty="0"/>
              <a:t>Data was imported and cleaned before being manipulated and wrangled to allow the </a:t>
            </a:r>
            <a:r>
              <a:rPr lang="en-US" dirty="0" err="1"/>
              <a:t>visualisations</a:t>
            </a:r>
            <a:r>
              <a:rPr lang="en-US" dirty="0"/>
              <a:t> to be created</a:t>
            </a:r>
          </a:p>
          <a:p>
            <a:r>
              <a:rPr lang="en-US" dirty="0"/>
              <a:t>The insights and recommendations are for use by the marketing team to better target their campaigns </a:t>
            </a:r>
          </a:p>
        </p:txBody>
      </p:sp>
      <p:pic>
        <p:nvPicPr>
          <p:cNvPr id="4" name="Picture 2" descr="Image result for LSE logo">
            <a:extLst>
              <a:ext uri="{FF2B5EF4-FFF2-40B4-BE49-F238E27FC236}">
                <a16:creationId xmlns:a16="http://schemas.microsoft.com/office/drawing/2014/main" id="{894455F6-4DE7-71F7-554C-5C3110212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0319" y="111478"/>
            <a:ext cx="675549" cy="675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984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F1F76-8000-977B-9B4C-D48511E8D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i="1" dirty="0"/>
              <a:t>Groups within the customer base and Loyalty point accumulation</a:t>
            </a:r>
          </a:p>
        </p:txBody>
      </p:sp>
      <p:pic>
        <p:nvPicPr>
          <p:cNvPr id="6" name="Content Placeholder 5" descr="Chart, scatter chart&#10;&#10;Description automatically generated">
            <a:extLst>
              <a:ext uri="{FF2B5EF4-FFF2-40B4-BE49-F238E27FC236}">
                <a16:creationId xmlns:a16="http://schemas.microsoft.com/office/drawing/2014/main" id="{C2212BE4-40C9-71E3-1FDD-324ADAAA1A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5769" y="-114300"/>
            <a:ext cx="5486400" cy="35433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105336-D48C-3662-7054-3091236964F7}"/>
              </a:ext>
            </a:extLst>
          </p:cNvPr>
          <p:cNvSpPr txBox="1"/>
          <p:nvPr/>
        </p:nvSpPr>
        <p:spPr>
          <a:xfrm>
            <a:off x="1753903" y="1657350"/>
            <a:ext cx="176843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3200" b="1" i="1" dirty="0">
                <a:solidFill>
                  <a:schemeClr val="bg1"/>
                </a:solidFill>
              </a:rPr>
              <a:t>Insights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1CDFCF-6B6D-3186-B4F0-51A01C283F61}"/>
              </a:ext>
            </a:extLst>
          </p:cNvPr>
          <p:cNvSpPr txBox="1"/>
          <p:nvPr/>
        </p:nvSpPr>
        <p:spPr>
          <a:xfrm>
            <a:off x="6200775" y="3614738"/>
            <a:ext cx="43148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Customers fall into 5 distinct categories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correlation between remuneration, spending score and loyalty points earned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50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35B9B-8903-8FAF-0A40-AACAB47A4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29" y="2349925"/>
            <a:ext cx="3498979" cy="2456442"/>
          </a:xfrm>
        </p:spPr>
        <p:txBody>
          <a:bodyPr>
            <a:normAutofit fontScale="90000"/>
          </a:bodyPr>
          <a:lstStyle/>
          <a:p>
            <a:r>
              <a:rPr lang="en-GB" sz="3600" b="1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Using social data to inform marketing campaigns (Review)</a:t>
            </a:r>
            <a:b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7" name="Content Placeholder 6" descr="Chart, histogram&#10;&#10;Description automatically generated">
            <a:extLst>
              <a:ext uri="{FF2B5EF4-FFF2-40B4-BE49-F238E27FC236}">
                <a16:creationId xmlns:a16="http://schemas.microsoft.com/office/drawing/2014/main" id="{44D583FB-B569-F03A-8DE7-952D1F759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7608" y="968809"/>
            <a:ext cx="7804392" cy="492038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D0F02A-A645-D670-6545-C1871EF7E978}"/>
              </a:ext>
            </a:extLst>
          </p:cNvPr>
          <p:cNvSpPr txBox="1"/>
          <p:nvPr/>
        </p:nvSpPr>
        <p:spPr>
          <a:xfrm>
            <a:off x="1697459" y="1679927"/>
            <a:ext cx="176843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3200" b="1" i="1" dirty="0">
                <a:solidFill>
                  <a:schemeClr val="bg1"/>
                </a:solidFill>
              </a:rPr>
              <a:t>Insights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6CBE36-BBD8-8FCE-D72A-5B1D6817BD90}"/>
              </a:ext>
            </a:extLst>
          </p:cNvPr>
          <p:cNvSpPr txBox="1"/>
          <p:nvPr/>
        </p:nvSpPr>
        <p:spPr>
          <a:xfrm>
            <a:off x="1095022" y="5723467"/>
            <a:ext cx="10340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Polarity of the review data is positive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words from the data are also positive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negative feedback used words such as ‘difficult’ and ‘boring’ to describe some games</a:t>
            </a:r>
          </a:p>
        </p:txBody>
      </p:sp>
    </p:spTree>
    <p:extLst>
      <p:ext uri="{BB962C8B-B14F-4D97-AF65-F5344CB8AC3E}">
        <p14:creationId xmlns:p14="http://schemas.microsoft.com/office/powerpoint/2010/main" val="2618811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37ED1-9462-BE17-3DEB-6563BF0AE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000" b="1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Using social data to inform marketing campaigns (Summary)</a:t>
            </a:r>
            <a:endParaRPr lang="en-US" dirty="0"/>
          </a:p>
        </p:txBody>
      </p:sp>
      <p:pic>
        <p:nvPicPr>
          <p:cNvPr id="4" name="Content Placeholder 3" descr="Chart, histogram&#10;&#10;Description automatically generated">
            <a:extLst>
              <a:ext uri="{FF2B5EF4-FFF2-40B4-BE49-F238E27FC236}">
                <a16:creationId xmlns:a16="http://schemas.microsoft.com/office/drawing/2014/main" id="{32F54CD9-9A51-2EA9-D77D-ED650A232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300163"/>
            <a:ext cx="6281738" cy="4200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E35872-E3F2-3163-5913-7949DFEA24A1}"/>
              </a:ext>
            </a:extLst>
          </p:cNvPr>
          <p:cNvSpPr txBox="1"/>
          <p:nvPr/>
        </p:nvSpPr>
        <p:spPr>
          <a:xfrm>
            <a:off x="1697459" y="1679927"/>
            <a:ext cx="176843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3200" b="1" i="1" dirty="0">
                <a:solidFill>
                  <a:schemeClr val="bg1"/>
                </a:solidFill>
              </a:rPr>
              <a:t>Insights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540B0B-B5FD-AED9-EF63-39C399D7323B}"/>
              </a:ext>
            </a:extLst>
          </p:cNvPr>
          <p:cNvSpPr txBox="1"/>
          <p:nvPr/>
        </p:nvSpPr>
        <p:spPr>
          <a:xfrm flipH="1">
            <a:off x="934350" y="5598725"/>
            <a:ext cx="9632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Polarity of the Summary data is positive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popular words used are all positive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review from a professional is very positive about and Anger Management book</a:t>
            </a:r>
          </a:p>
        </p:txBody>
      </p:sp>
    </p:spTree>
    <p:extLst>
      <p:ext uri="{BB962C8B-B14F-4D97-AF65-F5344CB8AC3E}">
        <p14:creationId xmlns:p14="http://schemas.microsoft.com/office/powerpoint/2010/main" val="484192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3061" cy="686920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4470735-EB9A-F671-82F3-111AD291A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425" y="5199797"/>
            <a:ext cx="9435152" cy="789673"/>
          </a:xfrm>
        </p:spPr>
        <p:txBody>
          <a:bodyPr vert="horz" lIns="228600" tIns="228600" rIns="228600" bIns="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>
                <a:solidFill>
                  <a:schemeClr val="bg1"/>
                </a:solidFill>
              </a:rPr>
              <a:t>Impact of products on sales</a:t>
            </a: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A7795DFA-888F-47E2-B44E-DE1D3B3E4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058957"/>
          </a:xfrm>
          <a:custGeom>
            <a:avLst/>
            <a:gdLst>
              <a:gd name="connsiteX0" fmla="*/ 0 w 12192000"/>
              <a:gd name="connsiteY0" fmla="*/ 0 h 5058957"/>
              <a:gd name="connsiteX1" fmla="*/ 12192000 w 12192000"/>
              <a:gd name="connsiteY1" fmla="*/ 0 h 5058957"/>
              <a:gd name="connsiteX2" fmla="*/ 12192000 w 12192000"/>
              <a:gd name="connsiteY2" fmla="*/ 259692 h 5058957"/>
              <a:gd name="connsiteX3" fmla="*/ 12192000 w 12192000"/>
              <a:gd name="connsiteY3" fmla="*/ 3542069 h 5058957"/>
              <a:gd name="connsiteX4" fmla="*/ 12192000 w 12192000"/>
              <a:gd name="connsiteY4" fmla="*/ 3734194 h 5058957"/>
              <a:gd name="connsiteX5" fmla="*/ 12192000 w 12192000"/>
              <a:gd name="connsiteY5" fmla="*/ 4710012 h 5058957"/>
              <a:gd name="connsiteX6" fmla="*/ 12113803 w 12192000"/>
              <a:gd name="connsiteY6" fmla="*/ 4718295 h 5058957"/>
              <a:gd name="connsiteX7" fmla="*/ 6753597 w 12192000"/>
              <a:gd name="connsiteY7" fmla="*/ 5041852 h 5058957"/>
              <a:gd name="connsiteX8" fmla="*/ 400746 w 12192000"/>
              <a:gd name="connsiteY8" fmla="*/ 4870509 h 5058957"/>
              <a:gd name="connsiteX9" fmla="*/ 0 w 12192000"/>
              <a:gd name="connsiteY9" fmla="*/ 4833533 h 5058957"/>
              <a:gd name="connsiteX10" fmla="*/ 0 w 12192000"/>
              <a:gd name="connsiteY10" fmla="*/ 3734194 h 5058957"/>
              <a:gd name="connsiteX11" fmla="*/ 0 w 12192000"/>
              <a:gd name="connsiteY11" fmla="*/ 3542069 h 5058957"/>
              <a:gd name="connsiteX12" fmla="*/ 0 w 12192000"/>
              <a:gd name="connsiteY12" fmla="*/ 259692 h 5058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5058957">
                <a:moveTo>
                  <a:pt x="0" y="0"/>
                </a:moveTo>
                <a:lnTo>
                  <a:pt x="12192000" y="0"/>
                </a:lnTo>
                <a:lnTo>
                  <a:pt x="12192000" y="259692"/>
                </a:lnTo>
                <a:lnTo>
                  <a:pt x="12192000" y="3542069"/>
                </a:lnTo>
                <a:lnTo>
                  <a:pt x="12192000" y="3734194"/>
                </a:lnTo>
                <a:lnTo>
                  <a:pt x="12192000" y="4710012"/>
                </a:lnTo>
                <a:lnTo>
                  <a:pt x="12113803" y="4718295"/>
                </a:lnTo>
                <a:cubicBezTo>
                  <a:pt x="10139508" y="4916244"/>
                  <a:pt x="8237152" y="5009247"/>
                  <a:pt x="6753597" y="5041852"/>
                </a:cubicBezTo>
                <a:cubicBezTo>
                  <a:pt x="4940362" y="5081701"/>
                  <a:pt x="2657278" y="5062371"/>
                  <a:pt x="400746" y="4870509"/>
                </a:cubicBezTo>
                <a:lnTo>
                  <a:pt x="0" y="4833533"/>
                </a:lnTo>
                <a:lnTo>
                  <a:pt x="0" y="3734194"/>
                </a:lnTo>
                <a:lnTo>
                  <a:pt x="0" y="3542069"/>
                </a:lnTo>
                <a:lnTo>
                  <a:pt x="0" y="259692"/>
                </a:lnTo>
                <a:close/>
              </a:path>
            </a:pathLst>
          </a:custGeom>
          <a:solidFill>
            <a:schemeClr val="bg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Content Placeholder 3" descr="Chart, bar chart&#10;&#10;Description automatically generated">
            <a:extLst>
              <a:ext uri="{FF2B5EF4-FFF2-40B4-BE49-F238E27FC236}">
                <a16:creationId xmlns:a16="http://schemas.microsoft.com/office/drawing/2014/main" id="{4DB8C855-6EC9-EAD0-388E-88A15447E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507" y="612574"/>
            <a:ext cx="4785816" cy="3864547"/>
          </a:xfrm>
          <a:prstGeom prst="rect">
            <a:avLst/>
          </a:prstGeom>
        </p:spPr>
      </p:pic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CF980B0F-E7C9-DC05-3E1F-555F91E4FF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60246" y="626940"/>
            <a:ext cx="5293901" cy="386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417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372B4-CE0F-E9EF-E27B-83BDCF3D9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/>
              <a:t>Impact of products on sales</a:t>
            </a:r>
          </a:p>
        </p:txBody>
      </p: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5CD1F074-92BB-4641-8743-A7203B373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06269" y="1566862"/>
            <a:ext cx="5105400" cy="37211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738255-8998-3368-BD9C-CA56155051A1}"/>
              </a:ext>
            </a:extLst>
          </p:cNvPr>
          <p:cNvSpPr txBox="1"/>
          <p:nvPr/>
        </p:nvSpPr>
        <p:spPr>
          <a:xfrm>
            <a:off x="1697459" y="1679927"/>
            <a:ext cx="176843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3200" b="1" i="1" dirty="0">
                <a:solidFill>
                  <a:schemeClr val="bg1"/>
                </a:solidFill>
              </a:rPr>
              <a:t>Insights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325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7AD96-12D6-4D89-E94A-5EBD4BA6C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 between EU and NA sales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26FB4189-553E-1D9C-1D82-ECCEBB18D0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4794" y="438149"/>
            <a:ext cx="7717206" cy="622903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8F97C0-C00E-8893-3828-811DE2F963DF}"/>
              </a:ext>
            </a:extLst>
          </p:cNvPr>
          <p:cNvSpPr txBox="1"/>
          <p:nvPr/>
        </p:nvSpPr>
        <p:spPr>
          <a:xfrm>
            <a:off x="1697459" y="1679927"/>
            <a:ext cx="176843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3200" b="1" i="1" dirty="0">
                <a:solidFill>
                  <a:schemeClr val="bg1"/>
                </a:solidFill>
              </a:rPr>
              <a:t>Insights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34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F4742-1EA2-555D-BD1F-3431DFD7C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i="1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2787C-61DE-8E39-5E4B-F5F708F58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>
              <a:buFont typeface="Symbol" pitchFamily="2" charset="2"/>
              <a:buChar char=""/>
            </a:pP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 is a section of the customer base that are the lower earners but have a high spending score. Determine if there is a reason for this (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ie</a:t>
            </a: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marketing campaign) and if there is then apply the same strategy to the other low earners.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Symbol" pitchFamily="2" charset="2"/>
              <a:buChar char=""/>
            </a:pP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Target marketing at high earners as a large number of these have a high spending score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Symbol" pitchFamily="2" charset="2"/>
              <a:buChar char=""/>
            </a:pP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anger management product has very good reviews including a review from a professional. This product(s) could be marketed as being effective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Symbol" pitchFamily="2" charset="2"/>
              <a:buChar char=""/>
            </a:pP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Certain publishers are more popular for some genre’s than others. Marketing campaigns should be targeted by this.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Symbol" pitchFamily="2" charset="2"/>
              <a:buChar char=""/>
            </a:pP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Certain platforms generate much larger sales than others. These should also be targeted.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Symbol" pitchFamily="2" charset="2"/>
              <a:buChar char=""/>
            </a:pP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Targeting European and North American markets will be most beneficial as this is where the majority of Global sales are made currently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348644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69</TotalTime>
  <Words>351</Words>
  <Application>Microsoft Macintosh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Rockwell</vt:lpstr>
      <vt:lpstr>Symbol</vt:lpstr>
      <vt:lpstr>Times New Roman</vt:lpstr>
      <vt:lpstr>Wingdings</vt:lpstr>
      <vt:lpstr>Atlas</vt:lpstr>
      <vt:lpstr>Assignment 3: Predicting Future Outcomes</vt:lpstr>
      <vt:lpstr>Background</vt:lpstr>
      <vt:lpstr>Groups within the customer base and Loyalty point accumulation</vt:lpstr>
      <vt:lpstr>Using social data to inform marketing campaigns (Review) </vt:lpstr>
      <vt:lpstr>Using social data to inform marketing campaigns (Summary)</vt:lpstr>
      <vt:lpstr>Impact of products on sales</vt:lpstr>
      <vt:lpstr>Impact of products on sales</vt:lpstr>
      <vt:lpstr>Relationship between EU and NA sales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3: Predicting Future Outcomes</dc:title>
  <dc:creator>Ben Parkinson</dc:creator>
  <cp:lastModifiedBy>Ben Parkinson</cp:lastModifiedBy>
  <cp:revision>5</cp:revision>
  <dcterms:created xsi:type="dcterms:W3CDTF">2022-09-11T15:55:38Z</dcterms:created>
  <dcterms:modified xsi:type="dcterms:W3CDTF">2022-09-11T18:10:23Z</dcterms:modified>
</cp:coreProperties>
</file>

<file path=docProps/thumbnail.jpeg>
</file>